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305" r:id="rId3"/>
    <p:sldId id="306" r:id="rId4"/>
    <p:sldId id="309" r:id="rId5"/>
    <p:sldId id="308" r:id="rId6"/>
    <p:sldId id="310" r:id="rId7"/>
    <p:sldId id="311" r:id="rId8"/>
    <p:sldId id="312" r:id="rId9"/>
    <p:sldId id="313" r:id="rId10"/>
    <p:sldId id="316" r:id="rId11"/>
    <p:sldId id="314" r:id="rId12"/>
    <p:sldId id="319" r:id="rId13"/>
    <p:sldId id="317" r:id="rId14"/>
    <p:sldId id="31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63" autoAdjust="0"/>
    <p:restoredTop sz="95110" autoAdjust="0"/>
  </p:normalViewPr>
  <p:slideViewPr>
    <p:cSldViewPr snapToGrid="0">
      <p:cViewPr varScale="1">
        <p:scale>
          <a:sx n="86" d="100"/>
          <a:sy n="86" d="100"/>
        </p:scale>
        <p:origin x="59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5A6C05-9474-4450-97D7-F8B4C25516B8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4C0534-AFEB-4CC3-86D6-10895E835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350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5837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7784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7218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2684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759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027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296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58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3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184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651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301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Threshold</a:t>
            </a:r>
            <a:r>
              <a:rPr lang="zh-CN" altLang="en-US" dirty="0"/>
              <a:t>分界处的框，最大值位于中间的框，比较麻烦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4C0534-AFEB-4CC3-86D6-10895E835E4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517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739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305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4219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093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4569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942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902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649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345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2530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4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22E2B-4416-44A8-95FC-7650137FA654}" type="datetimeFigureOut">
              <a:rPr lang="zh-CN" altLang="en-US" smtClean="0"/>
              <a:t>2019/10/4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0B42D-2F19-4EFC-9065-282E12AD8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880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dumoulin/conv_arithmeti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460055"/>
            <a:ext cx="9144000" cy="111936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Image Segmentation </a:t>
            </a:r>
            <a:br>
              <a:rPr lang="en-US" altLang="zh-CN" dirty="0"/>
            </a:br>
            <a:r>
              <a:rPr lang="en-US" altLang="zh-CN" dirty="0"/>
              <a:t>in Deep Learning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5900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基于空洞</a:t>
            </a:r>
            <a:r>
              <a:rPr lang="en-US" altLang="zh-CN" sz="2400" dirty="0"/>
              <a:t>/</a:t>
            </a:r>
            <a:r>
              <a:rPr lang="zh-CN" altLang="en-US" sz="2400" dirty="0"/>
              <a:t>膨胀（</a:t>
            </a:r>
            <a:r>
              <a:rPr lang="en-US" altLang="zh-CN" sz="2400" dirty="0" err="1"/>
              <a:t>Atrous</a:t>
            </a:r>
            <a:r>
              <a:rPr lang="en-US" altLang="zh-CN" sz="2400" dirty="0"/>
              <a:t>/Dilated</a:t>
            </a:r>
            <a:r>
              <a:rPr lang="zh-CN" altLang="en-US" sz="2400" dirty="0"/>
              <a:t>）卷积的分割网络：</a:t>
            </a:r>
            <a:r>
              <a:rPr lang="en-US" altLang="zh-CN" sz="2400" dirty="0" err="1"/>
              <a:t>DeepLab</a:t>
            </a:r>
            <a:r>
              <a:rPr lang="zh-CN" altLang="en-US" sz="2400" dirty="0"/>
              <a:t>系列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err="1"/>
              <a:t>Atrous</a:t>
            </a:r>
            <a:r>
              <a:rPr lang="en-US" altLang="zh-CN" sz="2000" dirty="0"/>
              <a:t>/Dilated Convolution</a:t>
            </a:r>
            <a:endParaRPr lang="zh-CN" altLang="en-US" sz="2000" baseline="30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C66C90B-566D-48C3-AEED-4BECBA46231E}"/>
              </a:ext>
            </a:extLst>
          </p:cNvPr>
          <p:cNvSpPr txBox="1"/>
          <p:nvPr/>
        </p:nvSpPr>
        <p:spPr>
          <a:xfrm>
            <a:off x="716089" y="1234197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问题</a:t>
            </a:r>
            <a:r>
              <a:rPr lang="en-US" altLang="zh-CN" dirty="0"/>
              <a:t>1</a:t>
            </a:r>
            <a:r>
              <a:rPr lang="zh-CN" altLang="en-US" dirty="0"/>
              <a:t>：网格效应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D61F056-CFDA-4773-815E-70681CB7B8CF}"/>
              </a:ext>
            </a:extLst>
          </p:cNvPr>
          <p:cNvSpPr txBox="1"/>
          <p:nvPr/>
        </p:nvSpPr>
        <p:spPr>
          <a:xfrm>
            <a:off x="716089" y="1603529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多次叠加</a:t>
            </a:r>
            <a:r>
              <a:rPr lang="en-US" altLang="zh-CN" dirty="0"/>
              <a:t>dilation rate</a:t>
            </a:r>
            <a:r>
              <a:rPr lang="zh-CN" altLang="en-US" dirty="0"/>
              <a:t>为</a:t>
            </a:r>
            <a:r>
              <a:rPr lang="en-US" altLang="zh-CN" dirty="0"/>
              <a:t>2</a:t>
            </a:r>
            <a:r>
              <a:rPr lang="zh-CN" altLang="en-US" dirty="0"/>
              <a:t>的</a:t>
            </a:r>
            <a:r>
              <a:rPr lang="en-US" altLang="zh-CN" dirty="0"/>
              <a:t>3</a:t>
            </a:r>
            <a:r>
              <a:rPr lang="zh-CN" altLang="en-US" dirty="0"/>
              <a:t>*</a:t>
            </a:r>
            <a:r>
              <a:rPr lang="en-US" altLang="zh-CN" dirty="0"/>
              <a:t>3</a:t>
            </a:r>
            <a:r>
              <a:rPr lang="zh-CN" altLang="en-US" dirty="0"/>
              <a:t>空洞卷积，发现卷积核不连续，不是所有的像素都用来计算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840380A-A71E-45DB-B614-5137A2561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103" y="2112284"/>
            <a:ext cx="5769863" cy="18000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561D5DC-37A2-4321-B92F-9CE348646339}"/>
              </a:ext>
            </a:extLst>
          </p:cNvPr>
          <p:cNvSpPr txBox="1"/>
          <p:nvPr/>
        </p:nvSpPr>
        <p:spPr>
          <a:xfrm>
            <a:off x="716089" y="4051707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问题</a:t>
            </a:r>
            <a:r>
              <a:rPr lang="en-US" altLang="zh-CN" dirty="0"/>
              <a:t>2</a:t>
            </a:r>
            <a:r>
              <a:rPr lang="zh-CN" altLang="en-US" dirty="0"/>
              <a:t>：对小物体信息处理不当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6F4CFEC-AB13-4D6E-8B05-CAF5F1F3504E}"/>
              </a:ext>
            </a:extLst>
          </p:cNvPr>
          <p:cNvSpPr txBox="1"/>
          <p:nvPr/>
        </p:nvSpPr>
        <p:spPr>
          <a:xfrm>
            <a:off x="716089" y="4421039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空洞卷积用来获取</a:t>
            </a:r>
            <a:r>
              <a:rPr lang="en-US" altLang="zh-CN" dirty="0"/>
              <a:t>long-ranged information</a:t>
            </a:r>
            <a:r>
              <a:rPr lang="zh-CN" altLang="en-US" dirty="0"/>
              <a:t>，利于大物体分割。可改用</a:t>
            </a:r>
            <a:r>
              <a:rPr lang="en-US" altLang="zh-CN" dirty="0"/>
              <a:t>Hybrid Dilated Conv (HDC)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EE25277-2D80-4048-9116-4D8A3E6D8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5733" y="4794223"/>
            <a:ext cx="5405233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416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基于特征增强的分割网络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RefineNet</a:t>
            </a:r>
            <a:r>
              <a:rPr lang="en-US" altLang="zh-CN" sz="2000" baseline="30000" dirty="0"/>
              <a:t>3</a:t>
            </a:r>
            <a:endParaRPr lang="zh-CN" altLang="en-US" sz="2000" baseline="30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CD7909-C2A3-4F31-B27E-35FD4EF73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35" y="1234197"/>
            <a:ext cx="4866506" cy="216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157AC76-D7AE-4705-8AC2-6ECD51BC09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9198" y="2754417"/>
            <a:ext cx="6936429" cy="36000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7B03608-EECB-44B4-AD55-4FFB3A4E7669}"/>
              </a:ext>
            </a:extLst>
          </p:cNvPr>
          <p:cNvSpPr txBox="1"/>
          <p:nvPr/>
        </p:nvSpPr>
        <p:spPr>
          <a:xfrm>
            <a:off x="448235" y="6354417"/>
            <a:ext cx="11607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 G. Lin, et al. </a:t>
            </a:r>
            <a:r>
              <a:rPr lang="en-US" altLang="zh-CN" dirty="0" err="1"/>
              <a:t>RefineNet</a:t>
            </a:r>
            <a:r>
              <a:rPr lang="en-US" altLang="zh-CN" dirty="0"/>
              <a:t>: Multi-path Refinement Networks for High-Resolution Semantic Segmentation. CVPR, 2017.</a:t>
            </a:r>
          </a:p>
        </p:txBody>
      </p:sp>
    </p:spTree>
    <p:extLst>
      <p:ext uri="{BB962C8B-B14F-4D97-AF65-F5344CB8AC3E}">
        <p14:creationId xmlns:p14="http://schemas.microsoft.com/office/powerpoint/2010/main" val="4164220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基于特征增强的分割网络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PSPNet</a:t>
            </a:r>
            <a:r>
              <a:rPr lang="en-US" altLang="zh-CN" sz="2000" baseline="30000" dirty="0"/>
              <a:t>4</a:t>
            </a:r>
            <a:endParaRPr lang="zh-CN" altLang="en-US" sz="2000" baseline="30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92657F7-9E12-44D0-85DD-21B0BF553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438" y="2103501"/>
            <a:ext cx="8713124" cy="2160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CF3A495-2B1F-47A4-AF8C-F7D296D0C930}"/>
              </a:ext>
            </a:extLst>
          </p:cNvPr>
          <p:cNvSpPr txBox="1"/>
          <p:nvPr/>
        </p:nvSpPr>
        <p:spPr>
          <a:xfrm>
            <a:off x="448235" y="5993135"/>
            <a:ext cx="1148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4. H. Zhao, et al. Pyramid Scene Parsing Network. CVPR, 2017.</a:t>
            </a:r>
          </a:p>
        </p:txBody>
      </p:sp>
    </p:spTree>
    <p:extLst>
      <p:ext uri="{BB962C8B-B14F-4D97-AF65-F5344CB8AC3E}">
        <p14:creationId xmlns:p14="http://schemas.microsoft.com/office/powerpoint/2010/main" val="2507960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实例分割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Mask R-CNN</a:t>
            </a:r>
            <a:r>
              <a:rPr lang="en-US" altLang="zh-CN" sz="2000" baseline="30000" dirty="0"/>
              <a:t>5</a:t>
            </a:r>
            <a:endParaRPr lang="zh-CN" altLang="en-US" sz="2000" baseline="30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C66C90B-566D-48C3-AEED-4BECBA46231E}"/>
              </a:ext>
            </a:extLst>
          </p:cNvPr>
          <p:cNvSpPr txBox="1"/>
          <p:nvPr/>
        </p:nvSpPr>
        <p:spPr>
          <a:xfrm>
            <a:off x="716089" y="1234197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Faster R-CNN</a:t>
            </a:r>
            <a:r>
              <a:rPr lang="zh-CN" altLang="en-US" dirty="0"/>
              <a:t>用于目标检测，</a:t>
            </a:r>
            <a:r>
              <a:rPr lang="en-US" altLang="zh-CN" dirty="0"/>
              <a:t>Mask R-CNN</a:t>
            </a:r>
            <a:r>
              <a:rPr lang="zh-CN" altLang="en-US" dirty="0"/>
              <a:t>在其结构基础上增加</a:t>
            </a:r>
            <a:r>
              <a:rPr lang="en-US" altLang="zh-CN" dirty="0"/>
              <a:t>Mask</a:t>
            </a:r>
            <a:r>
              <a:rPr lang="zh-CN" altLang="en-US" dirty="0"/>
              <a:t>预测分支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D872AF-D34D-46C6-9A0B-002D227EE8C4}"/>
              </a:ext>
            </a:extLst>
          </p:cNvPr>
          <p:cNvSpPr txBox="1"/>
          <p:nvPr/>
        </p:nvSpPr>
        <p:spPr>
          <a:xfrm>
            <a:off x="448235" y="5993135"/>
            <a:ext cx="1148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5. K. He, G. </a:t>
            </a:r>
            <a:r>
              <a:rPr lang="en-US" altLang="zh-CN" dirty="0" err="1"/>
              <a:t>Gkioxari</a:t>
            </a:r>
            <a:r>
              <a:rPr lang="en-US" altLang="zh-CN" dirty="0"/>
              <a:t>, P. </a:t>
            </a:r>
            <a:r>
              <a:rPr lang="en-US" altLang="zh-CN" dirty="0" err="1"/>
              <a:t>Dollár</a:t>
            </a:r>
            <a:r>
              <a:rPr lang="en-US" altLang="zh-CN" dirty="0"/>
              <a:t>, R. B. </a:t>
            </a:r>
            <a:r>
              <a:rPr lang="en-US" altLang="zh-CN" dirty="0" err="1"/>
              <a:t>Girshick</a:t>
            </a:r>
            <a:r>
              <a:rPr lang="en-US" altLang="zh-CN" dirty="0"/>
              <a:t>. Mask R-CNN. ICCV, 2017.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3D413EB-3D88-4BE1-B89C-54B925FEF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2071687"/>
            <a:ext cx="6096000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11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评价指标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global accuracy</a:t>
            </a:r>
            <a:endParaRPr lang="zh-CN" altLang="en-US" sz="2000" baseline="30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33B9264-6350-4109-BE0A-F7D7BEF8507B}"/>
              </a:ext>
            </a:extLst>
          </p:cNvPr>
          <p:cNvSpPr txBox="1"/>
          <p:nvPr/>
        </p:nvSpPr>
        <p:spPr>
          <a:xfrm>
            <a:off x="448235" y="2274909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err="1"/>
              <a:t>mIoU</a:t>
            </a:r>
            <a:r>
              <a:rPr lang="en-US" altLang="zh-CN" sz="2000" dirty="0"/>
              <a:t> (mean Intersection over Union)</a:t>
            </a:r>
            <a:endParaRPr lang="zh-CN" altLang="en-US" sz="2000" baseline="300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8F73846-1641-4A54-A363-F4048CB0317F}"/>
              </a:ext>
            </a:extLst>
          </p:cNvPr>
          <p:cNvSpPr txBox="1"/>
          <p:nvPr/>
        </p:nvSpPr>
        <p:spPr>
          <a:xfrm>
            <a:off x="448235" y="3753375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mean accuracy</a:t>
            </a:r>
            <a:endParaRPr lang="zh-CN" altLang="en-US" sz="2000" baseline="300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43C5456-647F-4C06-88EC-C4913446D113}"/>
              </a:ext>
            </a:extLst>
          </p:cNvPr>
          <p:cNvSpPr txBox="1"/>
          <p:nvPr/>
        </p:nvSpPr>
        <p:spPr>
          <a:xfrm>
            <a:off x="448235" y="4904543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frequency weighted </a:t>
            </a:r>
            <a:r>
              <a:rPr lang="en-US" altLang="zh-CN" sz="2000" dirty="0" err="1"/>
              <a:t>IoU</a:t>
            </a:r>
            <a:endParaRPr lang="zh-CN" altLang="en-US" sz="2000" baseline="30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3CA03E8-9081-4FFD-AFC0-6DAEDAF38C81}"/>
              </a:ext>
            </a:extLst>
          </p:cNvPr>
          <p:cNvSpPr txBox="1"/>
          <p:nvPr/>
        </p:nvSpPr>
        <p:spPr>
          <a:xfrm>
            <a:off x="6772269" y="953182"/>
            <a:ext cx="49714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 err="1"/>
              <a:t>t</a:t>
            </a:r>
            <a:r>
              <a:rPr lang="en-US" altLang="zh-CN" i="1" baseline="-25000" dirty="0" err="1"/>
              <a:t>i</a:t>
            </a:r>
            <a:r>
              <a:rPr lang="en-US" altLang="zh-CN" dirty="0"/>
              <a:t> : the total number of pixels of class </a:t>
            </a:r>
            <a:r>
              <a:rPr lang="en-US" altLang="zh-CN" i="1" dirty="0" err="1"/>
              <a:t>i</a:t>
            </a:r>
            <a:r>
              <a:rPr lang="en-US" altLang="zh-CN" dirty="0"/>
              <a:t> </a:t>
            </a:r>
          </a:p>
          <a:p>
            <a:r>
              <a:rPr lang="en-US" altLang="zh-CN" i="1" dirty="0"/>
              <a:t>k</a:t>
            </a:r>
            <a:r>
              <a:rPr lang="en-US" altLang="zh-CN" dirty="0"/>
              <a:t>: the number of classes</a:t>
            </a:r>
          </a:p>
          <a:p>
            <a:r>
              <a:rPr lang="en-US" altLang="zh-CN" i="1" dirty="0" err="1"/>
              <a:t>n</a:t>
            </a:r>
            <a:r>
              <a:rPr lang="en-US" altLang="zh-CN" i="1" baseline="-25000" dirty="0" err="1"/>
              <a:t>ij</a:t>
            </a:r>
            <a:r>
              <a:rPr lang="en-US" altLang="zh-CN" dirty="0"/>
              <a:t>: the number of pixels which belong to class </a:t>
            </a:r>
            <a:r>
              <a:rPr lang="en-US" altLang="zh-CN" i="1" dirty="0" err="1"/>
              <a:t>i</a:t>
            </a:r>
            <a:r>
              <a:rPr lang="en-US" altLang="zh-CN" dirty="0"/>
              <a:t>  and are labeled as class </a:t>
            </a:r>
            <a:r>
              <a:rPr lang="en-US" altLang="zh-CN" i="1" dirty="0"/>
              <a:t>j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6A3C4AE-D279-4DC2-A1A1-818C5EB92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534" y="2674197"/>
            <a:ext cx="2079000" cy="1080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A59D274-61C9-44C0-AC20-D15A32754A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4320" y="4153485"/>
            <a:ext cx="843428" cy="720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ECA27C8-BBB4-44DE-9047-5A92C9B8CA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6034" y="834087"/>
            <a:ext cx="640000" cy="144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5187ED4-8455-4AF2-B675-6F71EF5B25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7741" y="5304653"/>
            <a:ext cx="2976585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56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按分割目的划分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64865"/>
            <a:ext cx="785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普通分割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84C407D-5F6A-4604-B248-1AFDF0EC143D}"/>
              </a:ext>
            </a:extLst>
          </p:cNvPr>
          <p:cNvSpPr txBox="1"/>
          <p:nvPr/>
        </p:nvSpPr>
        <p:spPr>
          <a:xfrm>
            <a:off x="448235" y="1605377"/>
            <a:ext cx="785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语义分割（</a:t>
            </a:r>
            <a:r>
              <a:rPr lang="en-US" altLang="zh-CN" dirty="0"/>
              <a:t>semantic segmentation</a:t>
            </a:r>
            <a:r>
              <a:rPr lang="zh-CN" altLang="en-US" dirty="0"/>
              <a:t>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05424E2-682A-489A-B40D-93C25E443E87}"/>
              </a:ext>
            </a:extLst>
          </p:cNvPr>
          <p:cNvSpPr txBox="1"/>
          <p:nvPr/>
        </p:nvSpPr>
        <p:spPr>
          <a:xfrm>
            <a:off x="448235" y="2344041"/>
            <a:ext cx="785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实例分割（</a:t>
            </a:r>
            <a:r>
              <a:rPr lang="en-US" altLang="zh-CN" dirty="0"/>
              <a:t>instance segmentation</a:t>
            </a:r>
            <a:r>
              <a:rPr lang="zh-CN" altLang="en-US" dirty="0"/>
              <a:t>）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71523BB-40BB-4356-8E4C-B6FF8B37DDB9}"/>
              </a:ext>
            </a:extLst>
          </p:cNvPr>
          <p:cNvSpPr txBox="1"/>
          <p:nvPr/>
        </p:nvSpPr>
        <p:spPr>
          <a:xfrm>
            <a:off x="815788" y="1234197"/>
            <a:ext cx="896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将分属不同物体的像素区域分开，如前景与背景分割开，狗和猫的区域和背景分开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C0DFAB-11DC-4C69-BA51-5D7B1B4289FF}"/>
              </a:ext>
            </a:extLst>
          </p:cNvPr>
          <p:cNvSpPr txBox="1"/>
          <p:nvPr/>
        </p:nvSpPr>
        <p:spPr>
          <a:xfrm>
            <a:off x="815788" y="1974709"/>
            <a:ext cx="896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在普通分割的基础上，识别每块区域的类别（即语义）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B4415A7-F421-48FD-9725-8D5A6A8DE0F6}"/>
              </a:ext>
            </a:extLst>
          </p:cNvPr>
          <p:cNvSpPr txBox="1"/>
          <p:nvPr/>
        </p:nvSpPr>
        <p:spPr>
          <a:xfrm>
            <a:off x="815788" y="2713373"/>
            <a:ext cx="896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在语义分割的基础上，区分同类个体，如分割出狗</a:t>
            </a:r>
            <a:r>
              <a:rPr lang="en-US" altLang="zh-CN" dirty="0"/>
              <a:t>A</a:t>
            </a:r>
            <a:r>
              <a:rPr lang="zh-CN" altLang="en-US" dirty="0"/>
              <a:t>和狗</a:t>
            </a:r>
            <a:r>
              <a:rPr lang="en-US" altLang="zh-CN" dirty="0"/>
              <a:t>B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8DA5811-45B4-4047-8E06-1F6EC01F8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084" y="3292300"/>
            <a:ext cx="2877438" cy="216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05E304F-1BB9-4B35-A0AE-C133CC5B0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2707" y="3292300"/>
            <a:ext cx="2755971" cy="2160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34E1D11-8DF1-45B0-B93F-E5530DE7CC48}"/>
              </a:ext>
            </a:extLst>
          </p:cNvPr>
          <p:cNvSpPr txBox="1"/>
          <p:nvPr/>
        </p:nvSpPr>
        <p:spPr>
          <a:xfrm>
            <a:off x="3191473" y="5452300"/>
            <a:ext cx="1102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语义分割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02DDDAE-F1D2-465A-9224-6EC5F410DD6F}"/>
              </a:ext>
            </a:extLst>
          </p:cNvPr>
          <p:cNvSpPr txBox="1"/>
          <p:nvPr/>
        </p:nvSpPr>
        <p:spPr>
          <a:xfrm>
            <a:off x="7689362" y="5452300"/>
            <a:ext cx="1102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实例分割</a:t>
            </a:r>
          </a:p>
        </p:txBody>
      </p:sp>
    </p:spTree>
    <p:extLst>
      <p:ext uri="{BB962C8B-B14F-4D97-AF65-F5344CB8AC3E}">
        <p14:creationId xmlns:p14="http://schemas.microsoft.com/office/powerpoint/2010/main" val="35897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全卷积</a:t>
            </a:r>
            <a:r>
              <a:rPr lang="en-US" altLang="zh-CN" sz="2000" dirty="0"/>
              <a:t>Fully Convolutional Network (FCN)</a:t>
            </a:r>
            <a:r>
              <a:rPr lang="en-US" altLang="zh-CN" sz="2000" baseline="30000" dirty="0"/>
              <a:t>1</a:t>
            </a:r>
            <a:endParaRPr lang="zh-CN" altLang="en-US" sz="2000" baseline="30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9AA1E3-DC7F-4CA7-8E45-7F601B97DFDB}"/>
              </a:ext>
            </a:extLst>
          </p:cNvPr>
          <p:cNvSpPr txBox="1"/>
          <p:nvPr/>
        </p:nvSpPr>
        <p:spPr>
          <a:xfrm>
            <a:off x="448235" y="5993135"/>
            <a:ext cx="1148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 J. Long, E. </a:t>
            </a:r>
            <a:r>
              <a:rPr lang="en-US" altLang="zh-CN" dirty="0" err="1"/>
              <a:t>Shelhamer</a:t>
            </a:r>
            <a:r>
              <a:rPr lang="en-US" altLang="zh-CN" dirty="0"/>
              <a:t>, T. Darrell. Fully Convolutional Networks for Semantic Segmentation. TPAMI, 2017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792E38-3096-4491-864C-226E46250041}"/>
              </a:ext>
            </a:extLst>
          </p:cNvPr>
          <p:cNvSpPr txBox="1"/>
          <p:nvPr/>
        </p:nvSpPr>
        <p:spPr>
          <a:xfrm>
            <a:off x="716089" y="1234197"/>
            <a:ext cx="11295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对于一般的分类</a:t>
            </a:r>
            <a:r>
              <a:rPr lang="en-US" altLang="zh-CN" dirty="0"/>
              <a:t>CNN</a:t>
            </a:r>
            <a:r>
              <a:rPr lang="zh-CN" altLang="en-US" dirty="0"/>
              <a:t>网络，如</a:t>
            </a:r>
            <a:r>
              <a:rPr lang="en-US" altLang="zh-CN" dirty="0"/>
              <a:t>VGG</a:t>
            </a:r>
            <a:r>
              <a:rPr lang="zh-CN" altLang="en-US" dirty="0"/>
              <a:t>和</a:t>
            </a:r>
            <a:r>
              <a:rPr lang="en-US" altLang="zh-CN" dirty="0"/>
              <a:t>Resnet</a:t>
            </a:r>
            <a:r>
              <a:rPr lang="zh-CN" altLang="en-US" dirty="0"/>
              <a:t>，网络最后是全连接层，经过</a:t>
            </a:r>
            <a:r>
              <a:rPr lang="en-US" altLang="zh-CN" dirty="0" err="1"/>
              <a:t>softmax</a:t>
            </a:r>
            <a:r>
              <a:rPr lang="zh-CN" altLang="en-US" dirty="0"/>
              <a:t>后生成一维的类别概率信息。图像分割是像素级分类，需用</a:t>
            </a:r>
            <a:r>
              <a:rPr lang="en-US" altLang="zh-CN" dirty="0"/>
              <a:t>FCN</a:t>
            </a:r>
            <a:r>
              <a:rPr lang="zh-CN" altLang="en-US" dirty="0"/>
              <a:t>替换全连接，从而获得二维</a:t>
            </a:r>
            <a:r>
              <a:rPr lang="en-US" altLang="zh-CN" dirty="0"/>
              <a:t>feature map</a:t>
            </a:r>
            <a:r>
              <a:rPr lang="zh-CN" altLang="en-US" dirty="0"/>
              <a:t>，再在此基础上用</a:t>
            </a:r>
            <a:r>
              <a:rPr lang="en-US" altLang="zh-CN" dirty="0" err="1"/>
              <a:t>softmax</a:t>
            </a:r>
            <a:r>
              <a:rPr lang="zh-CN" altLang="en-US" dirty="0"/>
              <a:t>分类。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13A7F503-E1AB-4502-95F9-8693F8CE5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89" y="2496831"/>
            <a:ext cx="4985806" cy="2880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507D3CF-7B2E-417A-BDD8-78AAB70C7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5967" y="2136831"/>
            <a:ext cx="4702041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795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上采样</a:t>
            </a:r>
            <a:r>
              <a:rPr lang="en-US" altLang="zh-CN" sz="2000" dirty="0" err="1"/>
              <a:t>Upsampling</a:t>
            </a:r>
            <a:endParaRPr lang="zh-CN" altLang="en-US" sz="2000" baseline="300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792E38-3096-4491-864C-226E46250041}"/>
              </a:ext>
            </a:extLst>
          </p:cNvPr>
          <p:cNvSpPr txBox="1"/>
          <p:nvPr/>
        </p:nvSpPr>
        <p:spPr>
          <a:xfrm>
            <a:off x="716089" y="1234197"/>
            <a:ext cx="11295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Backbone</a:t>
            </a:r>
            <a:r>
              <a:rPr lang="zh-CN" altLang="en-US" dirty="0"/>
              <a:t>网络最初是用于分类任务的，所以有</a:t>
            </a:r>
            <a:r>
              <a:rPr lang="en-US" altLang="zh-CN" dirty="0" err="1"/>
              <a:t>downsampling</a:t>
            </a:r>
            <a:r>
              <a:rPr lang="zh-CN" altLang="en-US" dirty="0"/>
              <a:t>，对应的输出尺寸会降低；</a:t>
            </a:r>
            <a:r>
              <a:rPr lang="en-US" altLang="zh-CN" dirty="0" err="1"/>
              <a:t>upsampling</a:t>
            </a:r>
            <a:r>
              <a:rPr lang="zh-CN" altLang="en-US" dirty="0"/>
              <a:t>的意义在于将小尺寸的高维度</a:t>
            </a:r>
            <a:r>
              <a:rPr lang="en-US" altLang="zh-CN" dirty="0"/>
              <a:t>feature map</a:t>
            </a:r>
            <a:r>
              <a:rPr lang="zh-CN" altLang="en-US" dirty="0"/>
              <a:t>恢复回去，以便做</a:t>
            </a:r>
            <a:r>
              <a:rPr lang="en-US" altLang="zh-CN" dirty="0"/>
              <a:t>pixel-wise prediction</a:t>
            </a:r>
            <a:r>
              <a:rPr lang="zh-CN" altLang="en-US" dirty="0"/>
              <a:t>，获得每个点的分类信息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B5192F6-5DFE-434A-BA85-DF896F5CB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769" y="2389283"/>
            <a:ext cx="381253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351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上采样</a:t>
            </a:r>
            <a:r>
              <a:rPr lang="en-US" altLang="zh-CN" sz="2000" dirty="0" err="1"/>
              <a:t>Upsampling</a:t>
            </a:r>
            <a:endParaRPr lang="zh-CN" altLang="en-US" sz="2000" baseline="30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9AA1E3-DC7F-4CA7-8E45-7F601B97DFDB}"/>
              </a:ext>
            </a:extLst>
          </p:cNvPr>
          <p:cNvSpPr txBox="1"/>
          <p:nvPr/>
        </p:nvSpPr>
        <p:spPr>
          <a:xfrm>
            <a:off x="448235" y="5993135"/>
            <a:ext cx="1148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More animations: </a:t>
            </a:r>
            <a:r>
              <a:rPr lang="en-US" altLang="zh-CN" dirty="0">
                <a:hlinkClick r:id="rId3"/>
              </a:rPr>
              <a:t>https://github.com/vdumoulin/conv_arithmetic</a:t>
            </a:r>
            <a:endParaRPr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792E38-3096-4491-864C-226E46250041}"/>
              </a:ext>
            </a:extLst>
          </p:cNvPr>
          <p:cNvSpPr txBox="1"/>
          <p:nvPr/>
        </p:nvSpPr>
        <p:spPr>
          <a:xfrm>
            <a:off x="716089" y="1234197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）图像缩放（</a:t>
            </a:r>
            <a:r>
              <a:rPr lang="en-US" altLang="zh-CN" dirty="0"/>
              <a:t>resize</a:t>
            </a:r>
            <a:r>
              <a:rPr lang="zh-CN" altLang="en-US" dirty="0"/>
              <a:t>），如双线性插值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919AC9-48B5-4D8F-B026-1F5A3D0670DF}"/>
              </a:ext>
            </a:extLst>
          </p:cNvPr>
          <p:cNvSpPr txBox="1"/>
          <p:nvPr/>
        </p:nvSpPr>
        <p:spPr>
          <a:xfrm>
            <a:off x="716089" y="1603529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</a:t>
            </a:r>
            <a:r>
              <a:rPr lang="zh-CN" altLang="en-US" dirty="0"/>
              <a:t>）反卷积（</a:t>
            </a:r>
            <a:r>
              <a:rPr lang="en-US" altLang="zh-CN" dirty="0"/>
              <a:t>transposed convolution</a:t>
            </a:r>
            <a:r>
              <a:rPr lang="zh-CN" altLang="en-US" dirty="0"/>
              <a:t>或</a:t>
            </a:r>
            <a:r>
              <a:rPr lang="en-US" altLang="zh-CN" dirty="0"/>
              <a:t>deconvolution</a:t>
            </a:r>
            <a:r>
              <a:rPr lang="zh-CN" altLang="en-US" dirty="0"/>
              <a:t>）</a:t>
            </a:r>
          </a:p>
        </p:txBody>
      </p:sp>
      <p:pic>
        <p:nvPicPr>
          <p:cNvPr id="5" name="图片 4" descr="普通卷积">
            <a:extLst>
              <a:ext uri="{FF2B5EF4-FFF2-40B4-BE49-F238E27FC236}">
                <a16:creationId xmlns:a16="http://schemas.microsoft.com/office/drawing/2014/main" id="{061F3A01-4DD8-44F3-AEA9-B440F8D6E7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855" y="2265127"/>
            <a:ext cx="2324100" cy="246697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BECA0F8-BEF1-4E23-93BC-9A2B9A728B7E}"/>
              </a:ext>
            </a:extLst>
          </p:cNvPr>
          <p:cNvSpPr txBox="1"/>
          <p:nvPr/>
        </p:nvSpPr>
        <p:spPr>
          <a:xfrm>
            <a:off x="716089" y="4732102"/>
            <a:ext cx="3545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Convolution</a:t>
            </a:r>
          </a:p>
          <a:p>
            <a:pPr algn="ctr"/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padding,</a:t>
            </a:r>
            <a:r>
              <a:rPr lang="zh-CN" altLang="en-US" dirty="0"/>
              <a:t> </a:t>
            </a:r>
            <a:r>
              <a:rPr lang="en-US" altLang="zh-CN" dirty="0"/>
              <a:t>no strides, kernel 3*3</a:t>
            </a:r>
            <a:endParaRPr lang="zh-CN" altLang="en-US" dirty="0"/>
          </a:p>
        </p:txBody>
      </p:sp>
      <p:pic>
        <p:nvPicPr>
          <p:cNvPr id="7" name="图片 6" descr="反卷积">
            <a:extLst>
              <a:ext uri="{FF2B5EF4-FFF2-40B4-BE49-F238E27FC236}">
                <a16:creationId xmlns:a16="http://schemas.microsoft.com/office/drawing/2014/main" id="{88A69835-D157-4F04-9BA7-C77F5A4ABF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968" y="2265127"/>
            <a:ext cx="2197679" cy="2466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9411D83A-2B6D-4C03-A7D5-DBAD0092E82C}"/>
              </a:ext>
            </a:extLst>
          </p:cNvPr>
          <p:cNvSpPr txBox="1"/>
          <p:nvPr/>
        </p:nvSpPr>
        <p:spPr>
          <a:xfrm>
            <a:off x="4508703" y="4732102"/>
            <a:ext cx="3545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Transposed Convolution</a:t>
            </a:r>
          </a:p>
          <a:p>
            <a:pPr algn="ctr"/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padding,</a:t>
            </a:r>
            <a:r>
              <a:rPr lang="zh-CN" altLang="en-US" dirty="0"/>
              <a:t> </a:t>
            </a:r>
            <a:r>
              <a:rPr lang="en-US" altLang="zh-CN" dirty="0"/>
              <a:t>no strides, kernel 3*3</a:t>
            </a:r>
            <a:endParaRPr lang="zh-CN" altLang="en-US" dirty="0"/>
          </a:p>
        </p:txBody>
      </p:sp>
      <p:pic>
        <p:nvPicPr>
          <p:cNvPr id="10" name="图片 9" descr="stride=2">
            <a:extLst>
              <a:ext uri="{FF2B5EF4-FFF2-40B4-BE49-F238E27FC236}">
                <a16:creationId xmlns:a16="http://schemas.microsoft.com/office/drawing/2014/main" id="{04E71A02-C19D-470B-944C-FD20AFE60D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340" y="2274127"/>
            <a:ext cx="2153586" cy="24480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6239AB52-DF59-4ED2-B4B6-FEA04A9EE320}"/>
              </a:ext>
            </a:extLst>
          </p:cNvPr>
          <p:cNvSpPr txBox="1"/>
          <p:nvPr/>
        </p:nvSpPr>
        <p:spPr>
          <a:xfrm>
            <a:off x="8301317" y="4732102"/>
            <a:ext cx="3545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Transposed Convolution</a:t>
            </a:r>
          </a:p>
          <a:p>
            <a:pPr algn="ctr"/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padding,</a:t>
            </a:r>
            <a:r>
              <a:rPr lang="zh-CN" altLang="en-US" dirty="0"/>
              <a:t> </a:t>
            </a:r>
            <a:r>
              <a:rPr lang="en-US" altLang="zh-CN" dirty="0"/>
              <a:t>stride=2, kernel 3*3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4839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多尺度特征融合</a:t>
            </a:r>
            <a:endParaRPr lang="zh-CN" altLang="en-US" sz="2000" baseline="300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792E38-3096-4491-864C-226E46250041}"/>
              </a:ext>
            </a:extLst>
          </p:cNvPr>
          <p:cNvSpPr txBox="1"/>
          <p:nvPr/>
        </p:nvSpPr>
        <p:spPr>
          <a:xfrm>
            <a:off x="716089" y="1234197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低层特征空间信息丰富，高层特征有语义信息，多尺度特征融合使分割结果更精细。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ED00304-6BF9-4F94-BE5D-685037842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492" y="2043685"/>
            <a:ext cx="6707085" cy="2880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21CE67B-5741-47F3-A0E7-E26FD52E704D}"/>
              </a:ext>
            </a:extLst>
          </p:cNvPr>
          <p:cNvSpPr txBox="1"/>
          <p:nvPr/>
        </p:nvSpPr>
        <p:spPr>
          <a:xfrm>
            <a:off x="4960785" y="4916782"/>
            <a:ext cx="1490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FCN pipeline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235957F-20E4-4C05-8DD8-BC5C4FF57C25}"/>
              </a:ext>
            </a:extLst>
          </p:cNvPr>
          <p:cNvSpPr txBox="1"/>
          <p:nvPr/>
        </p:nvSpPr>
        <p:spPr>
          <a:xfrm>
            <a:off x="1107141" y="5286114"/>
            <a:ext cx="9977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dirty="0"/>
              <a:t>低分辨率</a:t>
            </a:r>
            <a:r>
              <a:rPr lang="en-US" altLang="zh-CN" dirty="0"/>
              <a:t>feature map</a:t>
            </a:r>
            <a:r>
              <a:rPr lang="zh-CN" altLang="en-US" dirty="0"/>
              <a:t>上采样后与高分辨率</a:t>
            </a:r>
            <a:r>
              <a:rPr lang="en-US" altLang="zh-CN" dirty="0"/>
              <a:t>feature map</a:t>
            </a:r>
            <a:r>
              <a:rPr lang="zh-CN" altLang="en-US" dirty="0"/>
              <a:t>逐点相加，相加后的</a:t>
            </a:r>
            <a:r>
              <a:rPr lang="en-US" altLang="zh-CN" dirty="0"/>
              <a:t>feature map</a:t>
            </a:r>
            <a:r>
              <a:rPr lang="zh-CN" altLang="en-US" dirty="0"/>
              <a:t>继续上采样</a:t>
            </a:r>
          </a:p>
        </p:txBody>
      </p:sp>
    </p:spTree>
    <p:extLst>
      <p:ext uri="{BB962C8B-B14F-4D97-AF65-F5344CB8AC3E}">
        <p14:creationId xmlns:p14="http://schemas.microsoft.com/office/powerpoint/2010/main" val="1819786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基本元素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多尺度特征融合</a:t>
            </a:r>
            <a:endParaRPr lang="zh-CN" altLang="en-US" sz="2000" baseline="300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792E38-3096-4491-864C-226E46250041}"/>
              </a:ext>
            </a:extLst>
          </p:cNvPr>
          <p:cNvSpPr txBox="1"/>
          <p:nvPr/>
        </p:nvSpPr>
        <p:spPr>
          <a:xfrm>
            <a:off x="716089" y="1234197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以</a:t>
            </a:r>
            <a:r>
              <a:rPr lang="en-US" altLang="zh-CN" dirty="0"/>
              <a:t>FCN</a:t>
            </a:r>
            <a:r>
              <a:rPr lang="en-US" altLang="zh-CN" baseline="30000" dirty="0"/>
              <a:t>1</a:t>
            </a:r>
            <a:r>
              <a:rPr lang="zh-CN" altLang="en-US" dirty="0"/>
              <a:t>为例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D0FFFB9-988B-4A47-94CB-DB3919DF880E}"/>
              </a:ext>
            </a:extLst>
          </p:cNvPr>
          <p:cNvSpPr txBox="1"/>
          <p:nvPr/>
        </p:nvSpPr>
        <p:spPr>
          <a:xfrm>
            <a:off x="448235" y="5993135"/>
            <a:ext cx="1148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 J. Long, E. </a:t>
            </a:r>
            <a:r>
              <a:rPr lang="en-US" altLang="zh-CN" dirty="0" err="1"/>
              <a:t>Shelhamer</a:t>
            </a:r>
            <a:r>
              <a:rPr lang="en-US" altLang="zh-CN" dirty="0"/>
              <a:t>, T. Darrell. Fully Convolutional Networks for Semantic Segmentation. TPAMI, 2017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6808E0-BCF4-4D42-A5F5-D3F153DAE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062" y="2266950"/>
            <a:ext cx="5857875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185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Encoder-Decoder</a:t>
            </a:r>
            <a:r>
              <a:rPr lang="zh-CN" altLang="en-US" sz="2400" dirty="0"/>
              <a:t>式分割网络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U-Net</a:t>
            </a:r>
            <a:r>
              <a:rPr lang="en-US" altLang="zh-CN" sz="2000" baseline="30000" dirty="0"/>
              <a:t>2</a:t>
            </a:r>
            <a:endParaRPr lang="zh-CN" altLang="en-US" sz="2000" baseline="30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D0FFFB9-988B-4A47-94CB-DB3919DF880E}"/>
              </a:ext>
            </a:extLst>
          </p:cNvPr>
          <p:cNvSpPr txBox="1"/>
          <p:nvPr/>
        </p:nvSpPr>
        <p:spPr>
          <a:xfrm>
            <a:off x="448235" y="5993135"/>
            <a:ext cx="1148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2. </a:t>
            </a:r>
            <a:r>
              <a:rPr lang="en-US" altLang="zh-CN" dirty="0" err="1"/>
              <a:t>O.Ronneberger</a:t>
            </a:r>
            <a:r>
              <a:rPr lang="en-US" altLang="zh-CN" dirty="0"/>
              <a:t>, et al. U-Net: Convolutional Networks for Biomedical Image Segmentation. MICCAI, 2015.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5420B7E-578D-44AD-B5C7-B9B94219A7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35" y="1234197"/>
            <a:ext cx="7024518" cy="468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8AC582C-DA28-49E5-B433-D021AA707D7D}"/>
              </a:ext>
            </a:extLst>
          </p:cNvPr>
          <p:cNvSpPr txBox="1"/>
          <p:nvPr/>
        </p:nvSpPr>
        <p:spPr>
          <a:xfrm>
            <a:off x="7472753" y="4700473"/>
            <a:ext cx="4460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特征融合与</a:t>
            </a:r>
            <a:r>
              <a:rPr lang="en-US" altLang="zh-CN" dirty="0"/>
              <a:t>FCN</a:t>
            </a:r>
            <a:r>
              <a:rPr lang="zh-CN" altLang="en-US" dirty="0"/>
              <a:t>的逐点相加不同，</a:t>
            </a:r>
            <a:endParaRPr lang="en-US" altLang="zh-CN" dirty="0"/>
          </a:p>
          <a:p>
            <a:r>
              <a:rPr lang="en-US" altLang="zh-CN" dirty="0"/>
              <a:t>U-Net</a:t>
            </a:r>
            <a:r>
              <a:rPr lang="zh-CN" altLang="en-US" dirty="0"/>
              <a:t>在</a:t>
            </a:r>
            <a:r>
              <a:rPr lang="en-US" altLang="zh-CN" dirty="0"/>
              <a:t>channel</a:t>
            </a:r>
            <a:r>
              <a:rPr lang="zh-CN" altLang="en-US" dirty="0"/>
              <a:t>维度拼接（</a:t>
            </a:r>
            <a:r>
              <a:rPr lang="en-US" altLang="zh-CN" dirty="0"/>
              <a:t>concatenate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572380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448235" y="263777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基于空洞</a:t>
            </a:r>
            <a:r>
              <a:rPr lang="en-US" altLang="zh-CN" sz="2400" dirty="0"/>
              <a:t>/</a:t>
            </a:r>
            <a:r>
              <a:rPr lang="zh-CN" altLang="en-US" sz="2400" dirty="0"/>
              <a:t>膨胀（</a:t>
            </a:r>
            <a:r>
              <a:rPr lang="en-US" altLang="zh-CN" sz="2400" dirty="0" err="1"/>
              <a:t>Atrous</a:t>
            </a:r>
            <a:r>
              <a:rPr lang="en-US" altLang="zh-CN" sz="2400" dirty="0"/>
              <a:t>/Dilated</a:t>
            </a:r>
            <a:r>
              <a:rPr lang="zh-CN" altLang="en-US" sz="2400" dirty="0"/>
              <a:t>）卷积的分割网络：</a:t>
            </a:r>
            <a:r>
              <a:rPr lang="en-US" altLang="zh-CN" sz="2400" dirty="0" err="1"/>
              <a:t>DeepLab</a:t>
            </a:r>
            <a:r>
              <a:rPr lang="zh-CN" altLang="en-US" sz="2400" dirty="0"/>
              <a:t>系列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9DE7F3-16DB-4FA8-8948-97DEB4995EE2}"/>
              </a:ext>
            </a:extLst>
          </p:cNvPr>
          <p:cNvSpPr txBox="1"/>
          <p:nvPr/>
        </p:nvSpPr>
        <p:spPr>
          <a:xfrm>
            <a:off x="448235" y="834087"/>
            <a:ext cx="7853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err="1"/>
              <a:t>Atrous</a:t>
            </a:r>
            <a:r>
              <a:rPr lang="en-US" altLang="zh-CN" sz="2000" dirty="0"/>
              <a:t>/Dilated Convolution</a:t>
            </a:r>
            <a:endParaRPr lang="zh-CN" altLang="en-US" sz="2000" baseline="30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C66C90B-566D-48C3-AEED-4BECBA46231E}"/>
              </a:ext>
            </a:extLst>
          </p:cNvPr>
          <p:cNvSpPr txBox="1"/>
          <p:nvPr/>
        </p:nvSpPr>
        <p:spPr>
          <a:xfrm>
            <a:off x="716089" y="1234197"/>
            <a:ext cx="112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替换常用的池化层，扩大感受野，减少空间信息的损失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5902B81-9DFA-4243-BA68-FBDF0AB49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74" y="1718073"/>
            <a:ext cx="4730039" cy="1440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D3205BB-087A-4A91-9513-DA2153675773}"/>
              </a:ext>
            </a:extLst>
          </p:cNvPr>
          <p:cNvSpPr txBox="1"/>
          <p:nvPr/>
        </p:nvSpPr>
        <p:spPr>
          <a:xfrm>
            <a:off x="2637932" y="3123205"/>
            <a:ext cx="908525" cy="315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感受野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0B61507-3F11-4E71-ABA7-CEDEDE96FDF8}"/>
              </a:ext>
            </a:extLst>
          </p:cNvPr>
          <p:cNvGrpSpPr/>
          <p:nvPr/>
        </p:nvGrpSpPr>
        <p:grpSpPr>
          <a:xfrm>
            <a:off x="2042540" y="3577095"/>
            <a:ext cx="2440683" cy="2806331"/>
            <a:chOff x="8724465" y="1797983"/>
            <a:chExt cx="2440683" cy="2806331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7C8949C5-A658-47DC-AF02-D62500F76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465" y="1797983"/>
              <a:ext cx="2239370" cy="216000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6E90CFC-01E9-4A97-801C-83D4934A8634}"/>
                </a:ext>
              </a:extLst>
            </p:cNvPr>
            <p:cNvSpPr txBox="1"/>
            <p:nvPr/>
          </p:nvSpPr>
          <p:spPr>
            <a:xfrm>
              <a:off x="8724465" y="3957983"/>
              <a:ext cx="24406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No strides, no padding, dilation rate=2 </a:t>
              </a:r>
              <a:endParaRPr lang="zh-CN" altLang="en-US" dirty="0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1CF7E958-86B0-4E74-A184-0C4076CC05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2701" y="2216088"/>
            <a:ext cx="567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227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5011</TotalTime>
  <Words>909</Words>
  <Application>Microsoft Office PowerPoint</Application>
  <PresentationFormat>宽屏</PresentationFormat>
  <Paragraphs>97</Paragraphs>
  <Slides>14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主题​​</vt:lpstr>
      <vt:lpstr>Image Segmentation  in Deep Learning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Few-Shot Learning</dc:title>
  <dc:creator>Windows 用户</dc:creator>
  <cp:lastModifiedBy>Shaelyn Wang</cp:lastModifiedBy>
  <cp:revision>720</cp:revision>
  <dcterms:created xsi:type="dcterms:W3CDTF">2018-11-18T06:13:13Z</dcterms:created>
  <dcterms:modified xsi:type="dcterms:W3CDTF">2019-10-04T11:12:13Z</dcterms:modified>
</cp:coreProperties>
</file>

<file path=docProps/thumbnail.jpeg>
</file>